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5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6.xml" ContentType="application/vnd.openxmlformats-officedocument.theme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theme/theme7.xml" ContentType="application/vnd.openxmlformats-officedocument.theme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66" r:id="rId7"/>
    <p:sldMasterId id="2147484388" r:id="rId8"/>
    <p:sldMasterId id="2147484412" r:id="rId9"/>
    <p:sldMasterId id="2147484439" r:id="rId10"/>
    <p:sldMasterId id="2147484462" r:id="rId11"/>
  </p:sldMasterIdLst>
  <p:notesMasterIdLst>
    <p:notesMasterId r:id="rId33"/>
  </p:notesMasterIdLst>
  <p:handoutMasterIdLst>
    <p:handoutMasterId r:id="rId34"/>
  </p:handoutMasterIdLst>
  <p:sldIdLst>
    <p:sldId id="1408" r:id="rId12"/>
    <p:sldId id="1416" r:id="rId13"/>
    <p:sldId id="1470" r:id="rId14"/>
    <p:sldId id="1471" r:id="rId15"/>
    <p:sldId id="1472" r:id="rId16"/>
    <p:sldId id="1455" r:id="rId17"/>
    <p:sldId id="1456" r:id="rId18"/>
    <p:sldId id="1461" r:id="rId19"/>
    <p:sldId id="1467" r:id="rId20"/>
    <p:sldId id="1462" r:id="rId21"/>
    <p:sldId id="1463" r:id="rId22"/>
    <p:sldId id="1469" r:id="rId23"/>
    <p:sldId id="1466" r:id="rId24"/>
    <p:sldId id="1464" r:id="rId25"/>
    <p:sldId id="1468" r:id="rId26"/>
    <p:sldId id="1457" r:id="rId27"/>
    <p:sldId id="1475" r:id="rId28"/>
    <p:sldId id="1474" r:id="rId29"/>
    <p:sldId id="1473" r:id="rId30"/>
    <p:sldId id="1465" r:id="rId31"/>
    <p:sldId id="1454" r:id="rId3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020"/>
    <a:srgbClr val="292929"/>
    <a:srgbClr val="FFFFFF"/>
    <a:srgbClr val="BAD80A"/>
    <a:srgbClr val="A80000"/>
    <a:srgbClr val="5C2D91"/>
    <a:srgbClr val="0078D7"/>
    <a:srgbClr val="107C10"/>
    <a:srgbClr val="000000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157" autoAdjust="0"/>
  </p:normalViewPr>
  <p:slideViewPr>
    <p:cSldViewPr>
      <p:cViewPr varScale="1">
        <p:scale>
          <a:sx n="80" d="100"/>
          <a:sy n="80" d="100"/>
        </p:scale>
        <p:origin x="645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presProps" Target="presProp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slide" Target="slides/slide20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10/24/2016 10:45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png>
</file>

<file path=ppt/media/image17.tmp>
</file>

<file path=ppt/media/image18.tmp>
</file>

<file path=ppt/media/image19.tmp>
</file>

<file path=ppt/media/image20.tmp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10/24/2016 10:45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10/24/2016 10:45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216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10/24/2016 10:45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303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CLI 2.0 and the new Fluent SDK are actually built from the Swagger specs for the Azure service endpoints. </a:t>
            </a:r>
            <a:r>
              <a:rPr lang="en-US" sz="900" kern="120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It's a full end-to-end automated pipeline, so when a service is added or updated, everything's up to date and in-sync: CLI (both commands and help), SDK, docs.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10/24/2016 10:45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12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10/24/2016 10:45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9116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backup slide to quickly demo CLI 2.0 features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10/24/2016 10:45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00357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1E61D2-39F9-46F1-A26E-BAEEB6B4E9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6134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emf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63851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126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060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244143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7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576963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860241" y="0"/>
            <a:ext cx="7581899" cy="6994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6A98-0376-4DF6-A029-3B694CD241A2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A3DE-6F77-4DEE-9593-588F28B22F1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644661" y="1285609"/>
            <a:ext cx="6797478" cy="5374497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 body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1187754"/>
            <a:ext cx="2809875" cy="798512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0078D7"/>
                </a:solidFill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55008" y="1986266"/>
            <a:ext cx="1785161" cy="49935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5644660" y="373921"/>
            <a:ext cx="6797479" cy="772447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505050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7665981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7"/>
          <p:cNvSpPr>
            <a:spLocks noChangeArrowheads="1"/>
          </p:cNvSpPr>
          <p:nvPr userDrawn="1"/>
        </p:nvSpPr>
        <p:spPr bwMode="auto">
          <a:xfrm>
            <a:off x="2" y="5843588"/>
            <a:ext cx="12433301" cy="1154113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3177" y="3409952"/>
            <a:ext cx="12430127" cy="282575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 userDrawn="1"/>
        </p:nvSpPr>
        <p:spPr bwMode="white">
          <a:xfrm>
            <a:off x="0" y="-318"/>
            <a:ext cx="12435840" cy="699516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9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8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8332" y="6182442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99719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</p:bldLst>
  </p:timing>
  <p:extLst mod="1">
    <p:ext uri="{DCECCB84-F9BA-43D5-87BE-67443E8EF086}">
      <p15:sldGuideLst xmlns:p15="http://schemas.microsoft.com/office/powerpoint/2012/main">
        <p15:guide id="1" orient="horz" pos="4494">
          <p15:clr>
            <a:srgbClr val="C35EA4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831975"/>
          </a:xfrm>
          <a:noFill/>
        </p:spPr>
        <p:txBody>
          <a:bodyPr tIns="91440" bIns="91440" anchor="t" anchorCtr="0"/>
          <a:lstStyle>
            <a:lvl1pPr algn="l" defTabSz="93238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8" b="0" kern="1200" cap="none" spc="-100" baseline="0" dirty="0">
                <a:ln w="3175">
                  <a:noFill/>
                </a:ln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68643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639" y="1212851"/>
            <a:ext cx="11889564" cy="2059025"/>
          </a:xfrm>
        </p:spPr>
        <p:txBody>
          <a:bodyPr/>
          <a:lstStyle>
            <a:lvl1pPr marL="0" indent="0">
              <a:buNone/>
              <a:defRPr/>
            </a:lvl1pPr>
            <a:lvl2pPr marL="28563" indent="0">
              <a:buNone/>
              <a:defRPr sz="2000"/>
            </a:lvl2pPr>
            <a:lvl3pPr marL="223752" indent="0">
              <a:buNone/>
              <a:defRPr sz="2000"/>
            </a:lvl3pPr>
            <a:lvl4pPr marL="476068" indent="0">
              <a:buNone/>
              <a:defRPr sz="1800"/>
            </a:lvl4pPr>
            <a:lvl5pPr marL="73949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17176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11887200" cy="2228302"/>
          </a:xfrm>
        </p:spPr>
        <p:txBody>
          <a:bodyPr>
            <a:spAutoFit/>
          </a:bodyPr>
          <a:lstStyle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3303972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6830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074810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552293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00187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7" y="2125664"/>
            <a:ext cx="8219813" cy="1828800"/>
          </a:xfrm>
        </p:spPr>
        <p:txBody>
          <a:bodyPr/>
          <a:lstStyle>
            <a:lvl1pPr>
              <a:defRPr sz="599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45207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1201808"/>
            <a:ext cx="10058399" cy="917575"/>
          </a:xfrm>
        </p:spPr>
        <p:txBody>
          <a:bodyPr/>
          <a:lstStyle>
            <a:lvl1pPr marL="233274" indent="-233274">
              <a:defRPr sz="5998" baseline="0"/>
            </a:lvl1pPr>
          </a:lstStyle>
          <a:p>
            <a:r>
              <a:rPr lang="en-US" dirty="0"/>
              <a:t>“Sample quote goes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5126038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47780349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_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2125665"/>
            <a:ext cx="10058399" cy="917575"/>
          </a:xfrm>
        </p:spPr>
        <p:txBody>
          <a:bodyPr/>
          <a:lstStyle>
            <a:lvl1pPr marL="282465" indent="-282465">
              <a:tabLst>
                <a:tab pos="282465" algn="l"/>
              </a:tabLst>
              <a:defRPr sz="5998" baseline="0"/>
            </a:lvl1pPr>
          </a:lstStyle>
          <a:p>
            <a:r>
              <a:rPr lang="en-US" dirty="0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4868847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Author’s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54242456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&amp; 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82578" y="2430464"/>
            <a:ext cx="11887200" cy="932563"/>
          </a:xfrm>
        </p:spPr>
        <p:txBody>
          <a:bodyPr/>
          <a:lstStyle>
            <a:lvl1pPr marL="0" indent="0">
              <a:buNone/>
              <a:defRPr sz="5398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80617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1798637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94675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Lef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439" y="1241428"/>
            <a:ext cx="5486399" cy="917575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216650" cy="698856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398" b="1">
                <a:gradFill>
                  <a:gsLst>
                    <a:gs pos="13139">
                      <a:srgbClr val="FFFFFF"/>
                    </a:gs>
                    <a:gs pos="38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72005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753055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C9E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0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9233" y="3145040"/>
            <a:ext cx="3291840" cy="705836"/>
          </a:xfrm>
          <a:prstGeom prst="rect">
            <a:avLst/>
          </a:prstGeom>
        </p:spPr>
      </p:pic>
      <p:pic>
        <p:nvPicPr>
          <p:cNvPr id="3" name="Picture 2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0946" y="2441907"/>
            <a:ext cx="4698293" cy="21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1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1211263"/>
            <a:ext cx="6400800" cy="2743200"/>
          </a:xfrm>
          <a:prstGeom prst="rect">
            <a:avLst/>
          </a:prstGeom>
          <a:solidFill>
            <a:schemeClr val="bg2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1232251"/>
            <a:ext cx="8536515" cy="1190453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2152578"/>
            <a:ext cx="8536517" cy="2280572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581" y="6255936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0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59976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eaker note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31626" y="1632058"/>
            <a:ext cx="11584484" cy="2231397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speaker notes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7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z="3774" spc="-6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 slide topic</a:t>
            </a:r>
          </a:p>
        </p:txBody>
      </p:sp>
    </p:spTree>
    <p:extLst>
      <p:ext uri="{BB962C8B-B14F-4D97-AF65-F5344CB8AC3E}">
        <p14:creationId xmlns:p14="http://schemas.microsoft.com/office/powerpoint/2010/main" val="3566086349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16371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52888"/>
      </p:ext>
    </p:extLst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79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Accent Color 1">
    <p:bg>
      <p:bgPr>
        <a:gradFill flip="none" rotWithShape="1">
          <a:gsLst>
            <a:gs pos="65000">
              <a:srgbClr val="011C42"/>
            </a:gs>
            <a:gs pos="65000">
              <a:srgbClr val="021939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8"/>
            <a:ext cx="3857734" cy="6405652"/>
          </a:xfrm>
        </p:spPr>
        <p:txBody>
          <a:bodyPr anchor="ctr"/>
          <a:lstStyle>
            <a:lvl1pPr>
              <a:defRPr sz="5505" spc="-153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0073010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0914" y="233151"/>
            <a:ext cx="11814652" cy="880792"/>
          </a:xfrm>
        </p:spPr>
        <p:txBody>
          <a:bodyPr anchor="t" anchorCtr="0">
            <a:noAutofit/>
          </a:bodyPr>
          <a:lstStyle>
            <a:lvl1pPr>
              <a:defRPr sz="5436" cap="none" spc="-136" baseline="0">
                <a:solidFill>
                  <a:schemeClr val="accent1"/>
                </a:solidFill>
                <a:latin typeface="Segoe UI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64850"/>
      </p:ext>
    </p:extLst>
  </p:cSld>
  <p:clrMapOvr>
    <a:masterClrMapping/>
  </p:clrMapOvr>
  <p:transition spd="slow">
    <p:push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69501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28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28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071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5395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76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48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98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94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9299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5395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825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7439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589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16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235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150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67931"/>
      </p:ext>
    </p:extLst>
  </p:cSld>
  <p:clrMapOvr>
    <a:masterClrMapping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39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669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15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3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720694"/>
      </p:ext>
    </p:extLst>
  </p:cSld>
  <p:clrMapOvr>
    <a:masterClrMapping/>
  </p:clrMapOvr>
  <p:transition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538008"/>
      </p:ext>
    </p:extLst>
  </p:cSld>
  <p:clrMapOvr>
    <a:masterClrMapping/>
  </p:clrMapOvr>
  <p:transition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989511"/>
      </p:ext>
    </p:extLst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94311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064671"/>
      </p:ext>
    </p:extLst>
  </p:cSld>
  <p:clrMapOvr>
    <a:masterClrMapping/>
  </p:clrMapOvr>
  <p:transition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9466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0550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846758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962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97181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7843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99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07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6857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379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3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6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399769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70126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2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0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414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0918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01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46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35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45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88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21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44285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89807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5295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2449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3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198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748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496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7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476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86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73372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384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7972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5161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815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959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537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48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774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98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6353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25445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0649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9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3573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100.xml"/><Relationship Id="rId25" Type="http://schemas.openxmlformats.org/officeDocument/2006/relationships/theme" Target="../theme/theme5.xml"/><Relationship Id="rId2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99.xml"/><Relationship Id="rId20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24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10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110.xml"/><Relationship Id="rId21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5" Type="http://schemas.openxmlformats.org/officeDocument/2006/relationships/theme" Target="../theme/theme6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24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23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slideLayout" Target="../slideLayouts/slideLayout12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9.xml"/><Relationship Id="rId13" Type="http://schemas.openxmlformats.org/officeDocument/2006/relationships/slideLayout" Target="../slideLayouts/slideLayout144.xml"/><Relationship Id="rId18" Type="http://schemas.openxmlformats.org/officeDocument/2006/relationships/slideLayout" Target="../slideLayouts/slideLayout149.xml"/><Relationship Id="rId3" Type="http://schemas.openxmlformats.org/officeDocument/2006/relationships/slideLayout" Target="../slideLayouts/slideLayout134.xml"/><Relationship Id="rId21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38.xml"/><Relationship Id="rId12" Type="http://schemas.openxmlformats.org/officeDocument/2006/relationships/slideLayout" Target="../slideLayouts/slideLayout143.xml"/><Relationship Id="rId17" Type="http://schemas.openxmlformats.org/officeDocument/2006/relationships/slideLayout" Target="../slideLayouts/slideLayout148.xml"/><Relationship Id="rId2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47.xml"/><Relationship Id="rId20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36.xml"/><Relationship Id="rId15" Type="http://schemas.openxmlformats.org/officeDocument/2006/relationships/slideLayout" Target="../slideLayouts/slideLayout146.xml"/><Relationship Id="rId23" Type="http://schemas.openxmlformats.org/officeDocument/2006/relationships/theme" Target="../theme/theme7.xml"/><Relationship Id="rId10" Type="http://schemas.openxmlformats.org/officeDocument/2006/relationships/slideLayout" Target="../slideLayouts/slideLayout141.xml"/><Relationship Id="rId19" Type="http://schemas.openxmlformats.org/officeDocument/2006/relationships/slideLayout" Target="../slideLayouts/slideLayout150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14" Type="http://schemas.openxmlformats.org/officeDocument/2006/relationships/slideLayout" Target="../slideLayouts/slideLayout145.xml"/><Relationship Id="rId22" Type="http://schemas.openxmlformats.org/officeDocument/2006/relationships/slideLayout" Target="../slideLayouts/slideLayout15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1.xml"/><Relationship Id="rId13" Type="http://schemas.openxmlformats.org/officeDocument/2006/relationships/slideLayout" Target="../slideLayouts/slideLayout166.xml"/><Relationship Id="rId18" Type="http://schemas.openxmlformats.org/officeDocument/2006/relationships/slideLayout" Target="../slideLayouts/slideLayout171.xml"/><Relationship Id="rId3" Type="http://schemas.openxmlformats.org/officeDocument/2006/relationships/slideLayout" Target="../slideLayouts/slideLayout156.xml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65.xml"/><Relationship Id="rId17" Type="http://schemas.openxmlformats.org/officeDocument/2006/relationships/slideLayout" Target="../slideLayouts/slideLayout170.xml"/><Relationship Id="rId2" Type="http://schemas.openxmlformats.org/officeDocument/2006/relationships/slideLayout" Target="../slideLayouts/slideLayout155.xml"/><Relationship Id="rId16" Type="http://schemas.openxmlformats.org/officeDocument/2006/relationships/slideLayout" Target="../slideLayouts/slideLayout169.xml"/><Relationship Id="rId1" Type="http://schemas.openxmlformats.org/officeDocument/2006/relationships/slideLayout" Target="../slideLayouts/slideLayout154.xml"/><Relationship Id="rId6" Type="http://schemas.openxmlformats.org/officeDocument/2006/relationships/slideLayout" Target="../slideLayouts/slideLayout159.xml"/><Relationship Id="rId11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58.xml"/><Relationship Id="rId15" Type="http://schemas.openxmlformats.org/officeDocument/2006/relationships/slideLayout" Target="../slideLayouts/slideLayout168.xml"/><Relationship Id="rId10" Type="http://schemas.openxmlformats.org/officeDocument/2006/relationships/slideLayout" Target="../slideLayouts/slideLayout163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7.xml"/><Relationship Id="rId9" Type="http://schemas.openxmlformats.org/officeDocument/2006/relationships/slideLayout" Target="../slideLayouts/slideLayout162.xml"/><Relationship Id="rId14" Type="http://schemas.openxmlformats.org/officeDocument/2006/relationships/slideLayout" Target="../slideLayouts/slideLayout1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365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64" r:id="rId14"/>
    <p:sldLayoutId id="2147484324" r:id="rId15"/>
    <p:sldLayoutId id="2147484325" r:id="rId16"/>
    <p:sldLayoutId id="2147484326" r:id="rId17"/>
    <p:sldLayoutId id="2147484327" r:id="rId18"/>
    <p:sldLayoutId id="2147484328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965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  <p:sldLayoutId id="2147484375" r:id="rId9"/>
    <p:sldLayoutId id="2147484376" r:id="rId10"/>
    <p:sldLayoutId id="2147484377" r:id="rId11"/>
    <p:sldLayoutId id="2147484378" r:id="rId12"/>
    <p:sldLayoutId id="2147484379" r:id="rId13"/>
    <p:sldLayoutId id="2147484380" r:id="rId14"/>
    <p:sldLayoutId id="2147484381" r:id="rId15"/>
    <p:sldLayoutId id="2147484382" r:id="rId16"/>
    <p:sldLayoutId id="2147484383" r:id="rId17"/>
    <p:sldLayoutId id="2147484384" r:id="rId18"/>
    <p:sldLayoutId id="2147484385" r:id="rId19"/>
    <p:sldLayoutId id="2147484386" r:id="rId20"/>
    <p:sldLayoutId id="2147484387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24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  <p:sldLayoutId id="2147484407" r:id="rId19"/>
    <p:sldLayoutId id="2147484408" r:id="rId20"/>
    <p:sldLayoutId id="2147484409" r:id="rId21"/>
    <p:sldLayoutId id="2147484410" r:id="rId22"/>
    <p:sldLayoutId id="2147484411" r:id="rId23"/>
    <p:sldLayoutId id="2147484481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22830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89151" y="3050515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28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5" r:id="rId3"/>
    <p:sldLayoutId id="2147484416" r:id="rId4"/>
    <p:sldLayoutId id="2147484417" r:id="rId5"/>
    <p:sldLayoutId id="2147484418" r:id="rId6"/>
    <p:sldLayoutId id="2147484419" r:id="rId7"/>
    <p:sldLayoutId id="2147484420" r:id="rId8"/>
    <p:sldLayoutId id="2147484421" r:id="rId9"/>
    <p:sldLayoutId id="2147484422" r:id="rId10"/>
    <p:sldLayoutId id="2147484423" r:id="rId11"/>
    <p:sldLayoutId id="2147484424" r:id="rId12"/>
    <p:sldLayoutId id="2147484425" r:id="rId13"/>
    <p:sldLayoutId id="2147484426" r:id="rId14"/>
    <p:sldLayoutId id="2147484427" r:id="rId15"/>
    <p:sldLayoutId id="2147484428" r:id="rId16"/>
    <p:sldLayoutId id="2147484429" r:id="rId17"/>
    <p:sldLayoutId id="2147484430" r:id="rId18"/>
    <p:sldLayoutId id="2147484431" r:id="rId19"/>
    <p:sldLayoutId id="2147484433" r:id="rId20"/>
    <p:sldLayoutId id="2147484434" r:id="rId21"/>
    <p:sldLayoutId id="2147484435" r:id="rId22"/>
    <p:sldLayoutId id="2147484436" r:id="rId23"/>
    <p:sldLayoutId id="2147484437" r:id="rId24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53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570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0" r:id="rId1"/>
    <p:sldLayoutId id="2147484441" r:id="rId2"/>
    <p:sldLayoutId id="2147484442" r:id="rId3"/>
    <p:sldLayoutId id="2147484443" r:id="rId4"/>
    <p:sldLayoutId id="2147484444" r:id="rId5"/>
    <p:sldLayoutId id="2147484445" r:id="rId6"/>
    <p:sldLayoutId id="2147484446" r:id="rId7"/>
    <p:sldLayoutId id="2147484447" r:id="rId8"/>
    <p:sldLayoutId id="2147484448" r:id="rId9"/>
    <p:sldLayoutId id="2147484449" r:id="rId10"/>
    <p:sldLayoutId id="2147484450" r:id="rId11"/>
    <p:sldLayoutId id="2147484451" r:id="rId12"/>
    <p:sldLayoutId id="2147484452" r:id="rId13"/>
    <p:sldLayoutId id="2147484453" r:id="rId14"/>
    <p:sldLayoutId id="2147484454" r:id="rId15"/>
    <p:sldLayoutId id="2147484455" r:id="rId16"/>
    <p:sldLayoutId id="2147484456" r:id="rId17"/>
    <p:sldLayoutId id="2147484457" r:id="rId18"/>
    <p:sldLayoutId id="2147484458" r:id="rId19"/>
    <p:sldLayoutId id="2147484459" r:id="rId20"/>
    <p:sldLayoutId id="2147484460" r:id="rId21"/>
    <p:sldLayoutId id="214748446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7145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63" r:id="rId1"/>
    <p:sldLayoutId id="2147484464" r:id="rId2"/>
    <p:sldLayoutId id="2147484465" r:id="rId3"/>
    <p:sldLayoutId id="2147484466" r:id="rId4"/>
    <p:sldLayoutId id="2147484467" r:id="rId5"/>
    <p:sldLayoutId id="2147484468" r:id="rId6"/>
    <p:sldLayoutId id="2147484469" r:id="rId7"/>
    <p:sldLayoutId id="2147484470" r:id="rId8"/>
    <p:sldLayoutId id="2147484471" r:id="rId9"/>
    <p:sldLayoutId id="2147484472" r:id="rId10"/>
    <p:sldLayoutId id="2147484473" r:id="rId11"/>
    <p:sldLayoutId id="2147484474" r:id="rId12"/>
    <p:sldLayoutId id="2147484475" r:id="rId13"/>
    <p:sldLayoutId id="2147484476" r:id="rId14"/>
    <p:sldLayoutId id="2147484477" r:id="rId15"/>
    <p:sldLayoutId id="2147484478" r:id="rId16"/>
    <p:sldLayoutId id="2147484479" r:id="rId17"/>
    <p:sldLayoutId id="2147484480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announcing-azure-cli-2-preview/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azfeedback@microsoft.com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Azure/azure-rest-api-specs/master/arm-compute/2015-06-15/swagger/compute.js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4.xml"/><Relationship Id="rId5" Type="http://schemas.openxmlformats.org/officeDocument/2006/relationships/hyperlink" Target="https://github.com/Azure/azure-cli/blob/master/src/azure/cli/commands/_auto_command.py" TargetMode="External"/><Relationship Id="rId4" Type="http://schemas.openxmlformats.org/officeDocument/2006/relationships/hyperlink" Target="https://github.com/Azure/azure-quickstart-templates/blob/master/101-vm-simple-linux/azuredeploy.json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projectaz" TargetMode="External"/><Relationship Id="rId1" Type="http://schemas.openxmlformats.org/officeDocument/2006/relationships/slideLayout" Target="../slideLayouts/slideLayout8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9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9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9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App </a:t>
            </a:r>
            <a:r>
              <a:rPr lang="en-US" sz="4000"/>
              <a:t>Service Management Tools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955255"/>
            <a:ext cx="7315137" cy="1828007"/>
          </a:xfrm>
        </p:spPr>
        <p:txBody>
          <a:bodyPr/>
          <a:lstStyle/>
          <a:p>
            <a:r>
              <a:rPr lang="en-US" sz="2000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206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639" y="1516062"/>
            <a:ext cx="11887200" cy="5103812"/>
          </a:xfrm>
        </p:spPr>
        <p:txBody>
          <a:bodyPr/>
          <a:lstStyle/>
          <a:p>
            <a:r>
              <a:rPr lang="en-US" dirty="0"/>
              <a:t>A new native </a:t>
            </a:r>
            <a:r>
              <a:rPr lang="en-US" dirty="0" err="1"/>
              <a:t>Posix</a:t>
            </a:r>
            <a:r>
              <a:rPr lang="en-US" dirty="0"/>
              <a:t>/BASH based </a:t>
            </a:r>
            <a:r>
              <a:rPr lang="en-US" dirty="0" err="1"/>
              <a:t>Commandline</a:t>
            </a:r>
            <a:r>
              <a:rPr lang="en-US" dirty="0"/>
              <a:t> experience</a:t>
            </a:r>
          </a:p>
          <a:p>
            <a:r>
              <a:rPr lang="en-US" dirty="0"/>
              <a:t>Available at 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 in preview mode – looking for early feedback and engagement with adopters</a:t>
            </a:r>
          </a:p>
          <a:p>
            <a:r>
              <a:rPr lang="en-US" dirty="0"/>
              <a:t>Current </a:t>
            </a:r>
            <a:r>
              <a:rPr lang="en-US" dirty="0" err="1"/>
              <a:t>xplat</a:t>
            </a:r>
            <a:r>
              <a:rPr lang="en-US" dirty="0"/>
              <a:t> CLI will continue to be available and supported – will be needed for ASM services</a:t>
            </a:r>
          </a:p>
          <a:p>
            <a:r>
              <a:rPr lang="en-US" dirty="0"/>
              <a:t>Both CLIs work side-by-side in the same command shell window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Announcing</a:t>
            </a:r>
            <a:r>
              <a:rPr lang="en-US" sz="4000" dirty="0"/>
              <a:t> Azure Command-Line Interface (CLI) 2.0 Preview</a:t>
            </a:r>
          </a:p>
        </p:txBody>
      </p:sp>
    </p:spTree>
    <p:extLst>
      <p:ext uri="{BB962C8B-B14F-4D97-AF65-F5344CB8AC3E}">
        <p14:creationId xmlns:p14="http://schemas.microsoft.com/office/powerpoint/2010/main" val="367951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5693866"/>
          </a:xfrm>
        </p:spPr>
        <p:txBody>
          <a:bodyPr/>
          <a:lstStyle/>
          <a:p>
            <a:r>
              <a:rPr lang="en-US" sz="3600" dirty="0"/>
              <a:t>Natural and easy to install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  <a:p>
            <a:r>
              <a:rPr lang="en-US" sz="3600" dirty="0"/>
              <a:t>Consistent and works nicely with POSIX tools</a:t>
            </a:r>
          </a:p>
          <a:p>
            <a:pPr lvl="1"/>
            <a:r>
              <a:rPr lang="en-US" sz="2000" dirty="0"/>
              <a:t>Integrates well with GREP, AWK, JQ and all other common tools and commands</a:t>
            </a:r>
          </a:p>
          <a:p>
            <a:pPr lvl="1"/>
            <a:r>
              <a:rPr lang="en-US" sz="2000" dirty="0"/>
              <a:t>Productivity features for command completion, parameter values, help</a:t>
            </a:r>
          </a:p>
          <a:p>
            <a:pPr lvl="1"/>
            <a:r>
              <a:rPr lang="en-US" sz="2000" dirty="0"/>
              <a:t>Optimized for standalone commands, automation scripts</a:t>
            </a:r>
          </a:p>
          <a:p>
            <a:r>
              <a:rPr lang="en-US" sz="3600" dirty="0"/>
              <a:t>Part of Open Source ecosystem</a:t>
            </a:r>
          </a:p>
          <a:p>
            <a:pPr lvl="1"/>
            <a:r>
              <a:rPr lang="en-US" sz="2000" dirty="0"/>
              <a:t>Open sourced; Open to contributions (governance policy coming)</a:t>
            </a:r>
          </a:p>
          <a:p>
            <a:r>
              <a:rPr lang="en-US" sz="3600" dirty="0"/>
              <a:t>Ever-fresh with Azure</a:t>
            </a:r>
          </a:p>
          <a:p>
            <a:pPr lvl="1"/>
            <a:r>
              <a:rPr lang="en-US" sz="2000" dirty="0"/>
              <a:t>Consistent and complete coverage of all Azure services</a:t>
            </a:r>
          </a:p>
          <a:p>
            <a:pPr lvl="1"/>
            <a:r>
              <a:rPr lang="en-US" sz="2000" dirty="0"/>
              <a:t>Supports side-by-side install and usage with current </a:t>
            </a:r>
            <a:r>
              <a:rPr lang="en-US" sz="2000" dirty="0" err="1"/>
              <a:t>xplat</a:t>
            </a:r>
            <a:r>
              <a:rPr lang="en-US" sz="2000" dirty="0"/>
              <a:t> CLI (will continue to be available and supported)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>
                <a:hlinkClick r:id="rId2"/>
              </a:rPr>
              <a:t>Try it out </a:t>
            </a:r>
            <a:r>
              <a:rPr lang="en-US" sz="2000" dirty="0"/>
              <a:t>– we want your </a:t>
            </a:r>
            <a:r>
              <a:rPr lang="en-US" sz="2000" dirty="0">
                <a:hlinkClick r:id="rId3"/>
              </a:rPr>
              <a:t>feedback</a:t>
            </a:r>
            <a:r>
              <a:rPr lang="en-US" sz="2000" dirty="0"/>
              <a:t>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the new release</a:t>
            </a:r>
          </a:p>
        </p:txBody>
      </p:sp>
    </p:spTree>
    <p:extLst>
      <p:ext uri="{BB962C8B-B14F-4D97-AF65-F5344CB8AC3E}">
        <p14:creationId xmlns:p14="http://schemas.microsoft.com/office/powerpoint/2010/main" val="301405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241918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Swagger</a:t>
            </a:r>
          </a:p>
        </p:txBody>
      </p:sp>
      <p:sp>
        <p:nvSpPr>
          <p:cNvPr id="5" name="Freeform 4"/>
          <p:cNvSpPr/>
          <p:nvPr/>
        </p:nvSpPr>
        <p:spPr>
          <a:xfrm>
            <a:off x="4785506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AutoRest</a:t>
            </a:r>
          </a:p>
        </p:txBody>
      </p:sp>
      <p:sp>
        <p:nvSpPr>
          <p:cNvPr id="6" name="Freeform 5"/>
          <p:cNvSpPr/>
          <p:nvPr/>
        </p:nvSpPr>
        <p:spPr>
          <a:xfrm>
            <a:off x="7210112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SDKs</a:t>
            </a:r>
          </a:p>
        </p:txBody>
      </p:sp>
      <p:sp>
        <p:nvSpPr>
          <p:cNvPr id="7" name="Freeform 6"/>
          <p:cNvSpPr/>
          <p:nvPr/>
        </p:nvSpPr>
        <p:spPr>
          <a:xfrm>
            <a:off x="963471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CLI</a:t>
            </a:r>
          </a:p>
        </p:txBody>
      </p:sp>
      <p:sp>
        <p:nvSpPr>
          <p:cNvPr id="8" name="Pentagon 7"/>
          <p:cNvSpPr/>
          <p:nvPr/>
        </p:nvSpPr>
        <p:spPr>
          <a:xfrm>
            <a:off x="33041" y="115937"/>
            <a:ext cx="2704550" cy="746083"/>
          </a:xfrm>
          <a:prstGeom prst="homePlate">
            <a:avLst>
              <a:gd name="adj" fmla="val 7801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40" dirty="0"/>
              <a:t>[optional]</a:t>
            </a:r>
          </a:p>
          <a:p>
            <a:pPr algn="ctr"/>
            <a:r>
              <a:rPr lang="en-US" sz="2040" dirty="0"/>
              <a:t>ARM Template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42311" y="-771810"/>
            <a:ext cx="188409" cy="382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36" dirty="0"/>
          </a:p>
        </p:txBody>
      </p:sp>
      <p:sp>
        <p:nvSpPr>
          <p:cNvPr id="19" name="Rectangle 18"/>
          <p:cNvSpPr/>
          <p:nvPr/>
        </p:nvSpPr>
        <p:spPr>
          <a:xfrm>
            <a:off x="131370" y="961502"/>
            <a:ext cx="4654136" cy="1503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/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"parameters":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</a:t>
            </a:r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"size":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"type":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string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defaultValue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": "Standard_A2",</a:t>
            </a:r>
          </a:p>
          <a:p>
            <a:r>
              <a:rPr lang="de-DE" sz="1122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7547" y="5743058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3"/>
              </a:rPr>
              <a:t>Full Swagger Spec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9" name="Rectangle 8"/>
          <p:cNvSpPr/>
          <p:nvPr/>
        </p:nvSpPr>
        <p:spPr>
          <a:xfrm>
            <a:off x="217547" y="6001215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4"/>
              </a:rPr>
              <a:t>Example ARM Template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0" name="Rectangle 9"/>
          <p:cNvSpPr/>
          <p:nvPr/>
        </p:nvSpPr>
        <p:spPr>
          <a:xfrm>
            <a:off x="217547" y="6278431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5"/>
              </a:rPr>
              <a:t>CLI Command Generator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3" name="Rectangle 12"/>
          <p:cNvSpPr/>
          <p:nvPr/>
        </p:nvSpPr>
        <p:spPr>
          <a:xfrm>
            <a:off x="2064307" y="2211752"/>
            <a:ext cx="6303359" cy="167918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VMParameters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      "properties": {</a:t>
            </a:r>
          </a:p>
          <a:p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ro-RO" sz="1122" dirty="0" err="1">
                <a:latin typeface="Courier" charset="0"/>
                <a:ea typeface="Courier" charset="0"/>
                <a:cs typeface="Courier" charset="0"/>
              </a:rPr>
              <a:t>size</a:t>
            </a:r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"type":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object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"$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ref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"#/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definitions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DeploymentParameter_size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description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"The VM Size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that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should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be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created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.",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"x-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ms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-client-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flatten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true</a:t>
            </a:r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27368" y="3694892"/>
            <a:ext cx="7123450" cy="22075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VirtualMachine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subscription.virtualMachines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().define("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withRegion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Region.</a:t>
            </a:r>
            <a:r>
              <a:rPr lang="en-US" sz="1122" b="1" i="1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US_WEST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withNewNetwork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myVNnet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"10.0.0.0/28")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withPrivateIpAddressDynamic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withNewPublicIpAddress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withLatestImage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MicrosoftWindowsServer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"2008-R2-SP1")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withSize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(Size.Type.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Standard_A2)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withNewStorageAccount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withNewDataDisk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(100)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.provision();</a:t>
            </a:r>
          </a:p>
          <a:p>
            <a:r>
              <a:rPr lang="sk-SK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endParaRPr lang="en-US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0692" y="5273939"/>
            <a:ext cx="5517518" cy="15030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Usage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 &lt;resource-group&gt; &lt;image&gt; [size] </a:t>
            </a:r>
          </a:p>
          <a:p>
            <a:endParaRPr lang="en-US" sz="1122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Options: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-h, --help	   Output usage and help information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--name &lt;name&gt;          The virtual machine name 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--size &lt;instance-size&gt; The VM Size that should be created.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sshkey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	              The SSH key</a:t>
            </a:r>
          </a:p>
        </p:txBody>
      </p:sp>
    </p:spTree>
    <p:extLst>
      <p:ext uri="{BB962C8B-B14F-4D97-AF65-F5344CB8AC3E}">
        <p14:creationId xmlns:p14="http://schemas.microsoft.com/office/powerpoint/2010/main" val="305506672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1021818"/>
          </a:xfrm>
        </p:spPr>
        <p:txBody>
          <a:bodyPr/>
          <a:lstStyle/>
          <a:p>
            <a:r>
              <a:rPr lang="en-US" sz="3600" dirty="0">
                <a:hlinkClick r:id="rId2"/>
              </a:rPr>
              <a:t>https://aka.ms/getprojectaz</a:t>
            </a:r>
            <a:r>
              <a:rPr lang="en-US" sz="3600" dirty="0"/>
              <a:t> 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Walkthrough: Bash on Windows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74639" y="2752999"/>
            <a:ext cx="1188720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update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libssl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libffi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python-dev curl -L https://aka.ms/InstallAzureCli |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bash</a:t>
            </a:r>
          </a:p>
          <a:p>
            <a:pPr lvl="0" defTabSz="914400" eaLnBrk="0" fontAlgn="t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latin typeface="Consolas" panose="020B0609020204030204" pitchFamily="49" charset="0"/>
              </a:rPr>
              <a:t>exec -l $SHELL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72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4638" y="1209973"/>
            <a:ext cx="8228299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8229599" cy="1181862"/>
          </a:xfrm>
        </p:spPr>
        <p:txBody>
          <a:bodyPr/>
          <a:lstStyle/>
          <a:p>
            <a:r>
              <a:rPr lang="en-US" dirty="0"/>
              <a:t>Azure </a:t>
            </a:r>
            <a:r>
              <a:rPr lang="en-US"/>
              <a:t>Command-Line Interface (</a:t>
            </a:r>
            <a:r>
              <a:rPr lang="en-US" dirty="0"/>
              <a:t>CLI</a:t>
            </a:r>
            <a:r>
              <a:rPr lang="en-US"/>
              <a:t>) 2.0 Preview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3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062"/>
            <a:ext cx="12436475" cy="621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3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Service Companion</a:t>
            </a:r>
          </a:p>
        </p:txBody>
      </p:sp>
    </p:spTree>
    <p:extLst>
      <p:ext uri="{BB962C8B-B14F-4D97-AF65-F5344CB8AC3E}">
        <p14:creationId xmlns:p14="http://schemas.microsoft.com/office/powerpoint/2010/main" val="4274728451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Service Companion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31688" y="1351241"/>
            <a:ext cx="10973098" cy="5554664"/>
            <a:chOff x="579437" y="1351241"/>
            <a:chExt cx="10973098" cy="555466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9437" y="1351241"/>
              <a:ext cx="3081635" cy="547846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82306" y="1351242"/>
              <a:ext cx="3124498" cy="5554663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28037" y="1351241"/>
              <a:ext cx="3124498" cy="5554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539751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769989"/>
          </a:xfrm>
        </p:spPr>
        <p:txBody>
          <a:bodyPr/>
          <a:lstStyle/>
          <a:p>
            <a:r>
              <a:rPr lang="en-US" dirty="0"/>
              <a:t>Android and iOS, US only currently</a:t>
            </a:r>
          </a:p>
          <a:p>
            <a:r>
              <a:rPr lang="en-US" dirty="0"/>
              <a:t>Xamarin app</a:t>
            </a:r>
          </a:p>
          <a:p>
            <a:r>
              <a:rPr lang="en-US" dirty="0"/>
              <a:t>Hockey app</a:t>
            </a:r>
          </a:p>
          <a:p>
            <a:r>
              <a:rPr lang="en-US" dirty="0"/>
              <a:t>Mobile app backend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Service Companion</a:t>
            </a:r>
          </a:p>
        </p:txBody>
      </p:sp>
    </p:spTree>
    <p:extLst>
      <p:ext uri="{BB962C8B-B14F-4D97-AF65-F5344CB8AC3E}">
        <p14:creationId xmlns:p14="http://schemas.microsoft.com/office/powerpoint/2010/main" val="211842568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37433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Portal</a:t>
            </a:r>
          </a:p>
        </p:txBody>
      </p:sp>
    </p:spTree>
    <p:extLst>
      <p:ext uri="{BB962C8B-B14F-4D97-AF65-F5344CB8AC3E}">
        <p14:creationId xmlns:p14="http://schemas.microsoft.com/office/powerpoint/2010/main" val="134762786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2928561"/>
            <a:ext cx="7374750" cy="3846639"/>
          </a:xfrm>
        </p:spPr>
        <p:txBody>
          <a:bodyPr lIns="182880" tIns="146304" rIns="182880" bIns="146304">
            <a:noAutofit/>
          </a:bodyPr>
          <a:lstStyle/>
          <a:p>
            <a:pPr lvl="0">
              <a:spcBef>
                <a:spcPts val="1200"/>
              </a:spcBef>
            </a:pPr>
            <a:r>
              <a:rPr lang="it-IT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Segoe UI Light"/>
              </a:rPr>
              <a:t>Visual Studio subscription (paid, MPN,  or BizSpark)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Try out different Azure services, experiment, and learn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Provision developer machines with Visual Studio VMs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Great for individual dev/test workloads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Each Visual Studio subscriber gets up to $150 per month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use for dev/test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 charge for software installed for dev and test, plus access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subscriber-only VM gallery and special dev/test rates on HDInsight, Web Apps, and Cloud Service instances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1056358"/>
            <a:ext cx="7374750" cy="1491455"/>
          </a:xfrm>
        </p:spPr>
        <p:txBody>
          <a:bodyPr lIns="182880" tIns="146304" rIns="182880" bIns="146304">
            <a:noAutofit/>
          </a:bodyPr>
          <a:lstStyle/>
          <a:p>
            <a:pPr>
              <a:spcBef>
                <a:spcPts val="1200"/>
              </a:spcBef>
            </a:pPr>
            <a:r>
              <a:rPr lang="en-US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+mj-lt"/>
              </a:rPr>
              <a:t>Visual Studio Dev Essentials (free)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Not a Visual Studio subscriber? Get a $25 monthly Azure credit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by joining Visual Studio Dev Essentials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77071" y="274794"/>
            <a:ext cx="6277708" cy="8494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32688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Microsoft Azure benefits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4884738" cy="6994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9755" y="274794"/>
            <a:ext cx="4734301" cy="3315366"/>
            <a:chOff x="79755" y="274794"/>
            <a:chExt cx="4734301" cy="3315366"/>
          </a:xfrm>
        </p:grpSpPr>
        <p:grpSp>
          <p:nvGrpSpPr>
            <p:cNvPr id="4" name="Group 3"/>
            <p:cNvGrpSpPr/>
            <p:nvPr/>
          </p:nvGrpSpPr>
          <p:grpSpPr>
            <a:xfrm>
              <a:off x="79755" y="274794"/>
              <a:ext cx="4656184" cy="3315366"/>
              <a:chOff x="79755" y="274794"/>
              <a:chExt cx="4656184" cy="3315366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2363622" y="2188089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2364241" y="671473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/>
              <a:srcRect b="23298"/>
              <a:stretch/>
            </p:blipFill>
            <p:spPr>
              <a:xfrm>
                <a:off x="387834" y="985419"/>
                <a:ext cx="1676588" cy="697788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/>
              <a:srcRect b="22482"/>
              <a:stretch/>
            </p:blipFill>
            <p:spPr>
              <a:xfrm>
                <a:off x="2320754" y="2230466"/>
                <a:ext cx="2186402" cy="757123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/>
              <p:nvPr/>
            </p:nvSpPr>
            <p:spPr bwMode="auto">
              <a:xfrm>
                <a:off x="79755" y="2355146"/>
                <a:ext cx="2076242" cy="869406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595111" y="1731549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198396" y="3243655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83561" y="1742884"/>
                <a:ext cx="2107161" cy="461665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3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8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hours a day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170602" y="1740930"/>
                <a:ext cx="2565337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40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 load test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0177" y="2925362"/>
                <a:ext cx="1645549" cy="664797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25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HDInsight nodes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10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hours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193148" y="3022345"/>
                <a:ext cx="2273974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Up to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50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websites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+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DB</a:t>
                </a:r>
              </a:p>
            </p:txBody>
          </p:sp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834" y="2171670"/>
                <a:ext cx="1446881" cy="829056"/>
              </a:xfrm>
              <a:prstGeom prst="rect">
                <a:avLst/>
              </a:prstGeom>
            </p:spPr>
          </p:pic>
          <p:sp>
            <p:nvSpPr>
              <p:cNvPr id="27" name="Rectangle 26"/>
              <p:cNvSpPr/>
              <p:nvPr/>
            </p:nvSpPr>
            <p:spPr>
              <a:xfrm>
                <a:off x="274638" y="452765"/>
                <a:ext cx="1977552" cy="849463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$25</a:t>
                </a: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/month </a:t>
                </a:r>
              </a:p>
            </p:txBody>
          </p:sp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30307" y="967533"/>
                <a:ext cx="1900927" cy="834553"/>
              </a:xfrm>
              <a:prstGeom prst="rect">
                <a:avLst/>
              </a:prstGeom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274638" y="274794"/>
                <a:ext cx="2109086" cy="489365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50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DEV ESSENTIALS</a:t>
                </a:r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720715"/>
              <a:ext cx="882077" cy="2853175"/>
            </a:xfrm>
            <a:prstGeom prst="rect">
              <a:avLst/>
            </a:prstGeom>
          </p:spPr>
        </p:pic>
      </p:grpSp>
      <p:grpSp>
        <p:nvGrpSpPr>
          <p:cNvPr id="6" name="Group 5"/>
          <p:cNvGrpSpPr/>
          <p:nvPr/>
        </p:nvGrpSpPr>
        <p:grpSpPr>
          <a:xfrm>
            <a:off x="283561" y="3713016"/>
            <a:ext cx="4530495" cy="3208734"/>
            <a:chOff x="283561" y="3713016"/>
            <a:chExt cx="4530495" cy="3208734"/>
          </a:xfrm>
        </p:grpSpPr>
        <p:sp>
          <p:nvSpPr>
            <p:cNvPr id="7" name="Rectangle 6"/>
            <p:cNvSpPr/>
            <p:nvPr/>
          </p:nvSpPr>
          <p:spPr bwMode="auto">
            <a:xfrm>
              <a:off x="283561" y="3713016"/>
              <a:ext cx="3038037" cy="1481036"/>
            </a:xfrm>
            <a:prstGeom prst="rect">
              <a:avLst/>
            </a:prstGeom>
            <a:noFill/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PROFESSIONAL/TEST PROFESSIONAL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B0F0"/>
                    </a:gs>
                    <a:gs pos="0">
                      <a:srgbClr val="00B0F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MSDN PLATFORMS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$100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505050"/>
                    </a:gs>
                    <a:gs pos="0">
                      <a:srgbClr val="50505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ENTERPRISE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70C0"/>
                    </a:gs>
                    <a:gs pos="0">
                      <a:srgbClr val="0070C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8"/>
            <a:srcRect l="56583"/>
            <a:stretch/>
          </p:blipFill>
          <p:spPr>
            <a:xfrm>
              <a:off x="2275027" y="3856636"/>
              <a:ext cx="2169583" cy="3065114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3912318"/>
              <a:ext cx="882077" cy="2853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15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" grpId="0"/>
      <p:bldP spid="2" grpId="1"/>
      <p:bldP spid="5" grpId="0"/>
      <p:bldP spid="5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41935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US" dirty="0"/>
              <a:t>Portal feature comparison</a:t>
            </a:r>
          </a:p>
          <a:p>
            <a:r>
              <a:rPr lang="en-US" dirty="0"/>
              <a:t>Internal portal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Tips</a:t>
            </a:r>
          </a:p>
        </p:txBody>
      </p:sp>
    </p:spTree>
    <p:extLst>
      <p:ext uri="{BB962C8B-B14F-4D97-AF65-F5344CB8AC3E}">
        <p14:creationId xmlns:p14="http://schemas.microsoft.com/office/powerpoint/2010/main" val="188325522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179" y="0"/>
            <a:ext cx="11410117" cy="699452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79437" y="6011862"/>
            <a:ext cx="11277600" cy="523220"/>
          </a:xfrm>
          <a:prstGeom prst="rect">
            <a:avLst/>
          </a:prstGeom>
          <a:solidFill>
            <a:srgbClr val="505050"/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https://azure.microsoft.com/en-us/features/azure-portal/availability/</a:t>
            </a:r>
          </a:p>
        </p:txBody>
      </p:sp>
    </p:spTree>
    <p:extLst>
      <p:ext uri="{BB962C8B-B14F-4D97-AF65-F5344CB8AC3E}">
        <p14:creationId xmlns:p14="http://schemas.microsoft.com/office/powerpoint/2010/main" val="403231753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portal</a:t>
            </a: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704" y="1288031"/>
            <a:ext cx="9279744" cy="198063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456680" y="3649662"/>
            <a:ext cx="5523115" cy="646331"/>
          </a:xfrm>
          <a:prstGeom prst="rect">
            <a:avLst/>
          </a:prstGeom>
          <a:solidFill>
            <a:srgbClr val="505050"/>
          </a:solidFill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http://aka.ms/publicportal</a:t>
            </a:r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331" y="4792662"/>
            <a:ext cx="7428264" cy="220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0753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179058"/>
          </a:xfrm>
        </p:spPr>
        <p:txBody>
          <a:bodyPr/>
          <a:lstStyle/>
          <a:p>
            <a:r>
              <a:rPr lang="en-US" dirty="0"/>
              <a:t>Continuous Deployment 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25081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</a:t>
            </a:r>
          </a:p>
        </p:txBody>
      </p:sp>
    </p:spTree>
    <p:extLst>
      <p:ext uri="{BB962C8B-B14F-4D97-AF65-F5344CB8AC3E}">
        <p14:creationId xmlns:p14="http://schemas.microsoft.com/office/powerpoint/2010/main" val="327148414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 2.0 (Preview)</a:t>
            </a:r>
          </a:p>
        </p:txBody>
      </p:sp>
    </p:spTree>
    <p:extLst>
      <p:ext uri="{BB962C8B-B14F-4D97-AF65-F5344CB8AC3E}">
        <p14:creationId xmlns:p14="http://schemas.microsoft.com/office/powerpoint/2010/main" val="52960371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on@Cthulhu: /mnt/c/Users/jong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40" y="0"/>
            <a:ext cx="1138659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07284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63611EB3-9A97-4D4F-B762-41E80201E286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010D9A64-1D32-41D6-8220-BE29D3027D94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792B4888-C2F9-45FC-AD5D-E824DE8783D2}"/>
    </a:ext>
  </a:extLst>
</a:theme>
</file>

<file path=ppt/theme/theme4.xml><?xml version="1.0" encoding="utf-8"?>
<a:theme xmlns:a="http://schemas.openxmlformats.org/drawingml/2006/main" name="2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5.xml><?xml version="1.0" encoding="utf-8"?>
<a:theme xmlns:a="http://schemas.openxmlformats.org/drawingml/2006/main" name="3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EF_2016_16x9_Template.potx" id="{6F30CEFF-F50E-40BF-A940-626D9DAB7388}" vid="{54660BE7-FAAC-478F-8C28-F8D5586CEB39}"/>
    </a:ext>
  </a:extLst>
</a:theme>
</file>

<file path=ppt/theme/theme6.xml><?xml version="1.0" encoding="utf-8"?>
<a:theme xmlns:a="http://schemas.openxmlformats.org/drawingml/2006/main" name="3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7.xml><?xml version="1.0" encoding="utf-8"?>
<a:theme xmlns:a="http://schemas.openxmlformats.org/drawingml/2006/main" name="4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.potx" id="{61D5EBA6-A23E-492C-8A07-E4BCB14E768B}" vid="{2C5385DD-25CC-4B4A-8E83-9D91F0EF820F}"/>
    </a:ext>
  </a:extLst>
</a:theme>
</file>

<file path=ppt/theme/theme8.xml><?xml version="1.0" encoding="utf-8"?>
<a:theme xmlns:a="http://schemas.openxmlformats.org/drawingml/2006/main" name="1_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Jeremy Thake, Nicole  Herskowitz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2016-09-26T04:00:00+00:00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BRK2085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8ff673fc-3231-4e3a-893b-6d7f7cd32766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sharepoint/v3"/>
    <ds:schemaRef ds:uri="230e9df3-be65-4c73-a93b-d1236ebd677e"/>
    <ds:schemaRef ds:uri="01c77077-aee4-4b5f-bd4e-9cd40a6fff29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Microsoft_2016_16x9_Template_v02</Template>
  <TotalTime>852</TotalTime>
  <Words>760</Words>
  <Application>Microsoft Office PowerPoint</Application>
  <PresentationFormat>Custom</PresentationFormat>
  <Paragraphs>136</Paragraphs>
  <Slides>21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21</vt:i4>
      </vt:variant>
    </vt:vector>
  </HeadingPairs>
  <TitlesOfParts>
    <vt:vector size="37" baseType="lpstr">
      <vt:lpstr>Arial</vt:lpstr>
      <vt:lpstr>Calibri</vt:lpstr>
      <vt:lpstr>Consolas</vt:lpstr>
      <vt:lpstr>Courier</vt:lpstr>
      <vt:lpstr>Courier New</vt:lpstr>
      <vt:lpstr>Segoe UI</vt:lpstr>
      <vt:lpstr>Segoe UI Light</vt:lpstr>
      <vt:lpstr>Wingdings</vt:lpstr>
      <vt:lpstr>5-50002_Ignite_Breakout_Template</vt:lpstr>
      <vt:lpstr>6-30537_Envision 2016 Concurrent Template_Dark</vt:lpstr>
      <vt:lpstr>1_5-50002_Ignite_Breakout_Template</vt:lpstr>
      <vt:lpstr>2_5-50002_Ignite_Breakout_Template</vt:lpstr>
      <vt:lpstr>3_5-50002_Ignite_Breakout_Template</vt:lpstr>
      <vt:lpstr>3_5-30660_TR21_BO_CT_Template</vt:lpstr>
      <vt:lpstr>4_5-50002_Ignite_Breakout_Template</vt:lpstr>
      <vt:lpstr>1_6-30537_Envision 2016 Concurrent Template_Dark</vt:lpstr>
      <vt:lpstr>App Service Management Tools</vt:lpstr>
      <vt:lpstr>Portal</vt:lpstr>
      <vt:lpstr>Two Tips</vt:lpstr>
      <vt:lpstr>PowerPoint Presentation</vt:lpstr>
      <vt:lpstr>Internal portal</vt:lpstr>
      <vt:lpstr>Continuous Deployment  with Git</vt:lpstr>
      <vt:lpstr>CLI</vt:lpstr>
      <vt:lpstr>CLI 2.0 (Preview)</vt:lpstr>
      <vt:lpstr>PowerPoint Presentation</vt:lpstr>
      <vt:lpstr>Announcing Azure Command-Line Interface (CLI) 2.0 Preview</vt:lpstr>
      <vt:lpstr>Goals for the new release</vt:lpstr>
      <vt:lpstr>PowerPoint Presentation</vt:lpstr>
      <vt:lpstr>Installation Walkthrough: Bash on Windows</vt:lpstr>
      <vt:lpstr>Demo</vt:lpstr>
      <vt:lpstr>PowerPoint Presentation</vt:lpstr>
      <vt:lpstr>App Service Companion</vt:lpstr>
      <vt:lpstr>App Service Companion</vt:lpstr>
      <vt:lpstr>App Service Companion</vt:lpstr>
      <vt:lpstr>Visual Studio</vt:lpstr>
      <vt:lpstr>PowerPoint Presentation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DxNext Upskilling: Selecting the right Azure service</dc:title>
  <dc:subject>&lt;Speech title here&gt;</dc:subject>
  <dc:creator>Jon Galloway</dc:creator>
  <cp:keywords>Microsoft 2016</cp:keywords>
  <cp:lastModifiedBy>Jon Galloway</cp:lastModifiedBy>
  <cp:revision>20</cp:revision>
  <dcterms:created xsi:type="dcterms:W3CDTF">2016-09-26T14:58:45Z</dcterms:created>
  <dcterms:modified xsi:type="dcterms:W3CDTF">2016-10-24T17:52:31Z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